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2" r:id="rId2"/>
    <p:sldId id="261" r:id="rId3"/>
    <p:sldId id="286" r:id="rId4"/>
    <p:sldId id="288" r:id="rId5"/>
    <p:sldId id="269" r:id="rId6"/>
    <p:sldId id="273" r:id="rId7"/>
    <p:sldId id="274" r:id="rId8"/>
    <p:sldId id="289" r:id="rId9"/>
    <p:sldId id="260" r:id="rId10"/>
    <p:sldId id="290" r:id="rId11"/>
    <p:sldId id="291" r:id="rId12"/>
    <p:sldId id="292" r:id="rId13"/>
    <p:sldId id="304" r:id="rId14"/>
    <p:sldId id="293" r:id="rId15"/>
    <p:sldId id="294" r:id="rId16"/>
    <p:sldId id="295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50" y="62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4DB4D-FF22-4E5B-AF21-D2DB554E5F3C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705F4-8DF6-49D4-B409-99F4CCA28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EBC79B8-3DAB-40F6-8CEF-27C7839DA46F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259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39FC62-7BBD-40ED-9490-4E5978517C1A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So that is what Libra is essentially about.. </a:t>
            </a:r>
          </a:p>
          <a:p>
            <a:endParaRPr lang="en-US" altLang="en-US"/>
          </a:p>
          <a:p>
            <a:r>
              <a:rPr lang="en-US" altLang="en-US"/>
              <a:t>To give you a more practical idea of how these design principles are implemented, lets discuss several modules..</a:t>
            </a:r>
          </a:p>
        </p:txBody>
      </p:sp>
    </p:spTree>
    <p:extLst>
      <p:ext uri="{BB962C8B-B14F-4D97-AF65-F5344CB8AC3E}">
        <p14:creationId xmlns:p14="http://schemas.microsoft.com/office/powerpoint/2010/main" val="168742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5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5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7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5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4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51D3B-DC9D-461A-BA7B-0ABC057AFFA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0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70.png"/><Relationship Id="rId18" Type="http://schemas.openxmlformats.org/officeDocument/2006/relationships/image" Target="../media/image420.png"/><Relationship Id="rId3" Type="http://schemas.openxmlformats.org/officeDocument/2006/relationships/image" Target="../media/image270.png"/><Relationship Id="rId21" Type="http://schemas.openxmlformats.org/officeDocument/2006/relationships/image" Target="../media/image1.jpeg"/><Relationship Id="rId7" Type="http://schemas.openxmlformats.org/officeDocument/2006/relationships/image" Target="../media/image310.png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6" Type="http://schemas.openxmlformats.org/officeDocument/2006/relationships/image" Target="../media/image52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620.png"/><Relationship Id="rId10" Type="http://schemas.openxmlformats.org/officeDocument/2006/relationships/image" Target="../media/image50.png"/><Relationship Id="rId19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330.png"/><Relationship Id="rId14" Type="http://schemas.openxmlformats.org/officeDocument/2006/relationships/image" Target="../media/image6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github.com/amber-jain-group-iitb/heom_amb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12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iangsun/FGR" TargetMode="External"/><Relationship Id="rId2" Type="http://schemas.openxmlformats.org/officeDocument/2006/relationships/hyperlink" Target="https://github.com/amber-jain-group-iitb/heom_amb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s://github.com/AnanthGroup/SC-IVR-Code-Packag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emf"/><Relationship Id="rId7" Type="http://schemas.openxmlformats.org/officeDocument/2006/relationships/image" Target="../media/image34.png"/><Relationship Id="rId12" Type="http://schemas.openxmlformats.org/officeDocument/2006/relationships/image" Target="../media/image38.tiff"/><Relationship Id="rId17" Type="http://schemas.openxmlformats.org/officeDocument/2006/relationships/image" Target="../media/image42.png"/><Relationship Id="rId2" Type="http://schemas.openxmlformats.org/officeDocument/2006/relationships/image" Target="../media/image29.jp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7.jpeg"/><Relationship Id="rId5" Type="http://schemas.openxmlformats.org/officeDocument/2006/relationships/image" Target="../media/image32.jpeg"/><Relationship Id="rId15" Type="http://schemas.openxmlformats.org/officeDocument/2006/relationships/image" Target="../media/image40.png"/><Relationship Id="rId10" Type="http://schemas.openxmlformats.org/officeDocument/2006/relationships/image" Target="../media/image12.gif"/><Relationship Id="rId4" Type="http://schemas.openxmlformats.org/officeDocument/2006/relationships/image" Target="../media/image31.png"/><Relationship Id="rId9" Type="http://schemas.openxmlformats.org/officeDocument/2006/relationships/image" Target="../media/image36.emf"/><Relationship Id="rId1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2" y="1675720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FF0000"/>
                </a:solidFill>
              </a:rPr>
              <a:t>Excited States</a:t>
            </a:r>
            <a:r>
              <a:rPr lang="pt-BR" sz="4000" i="1" dirty="0"/>
              <a:t> and </a:t>
            </a:r>
            <a:r>
              <a:rPr lang="pt-BR" sz="4000" i="1" dirty="0">
                <a:solidFill>
                  <a:srgbClr val="008000"/>
                </a:solidFill>
              </a:rPr>
              <a:t>Nonadiabatic Dynamics</a:t>
            </a:r>
          </a:p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CyberTraining </a:t>
            </a:r>
            <a:r>
              <a:rPr lang="pt-BR" sz="4000" i="1" dirty="0"/>
              <a:t>School/Workshop 2023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768825" y="3577468"/>
            <a:ext cx="21762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Akimov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00" y="4563158"/>
            <a:ext cx="3541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4667" y="6174913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June 12, 2023</a:t>
            </a:r>
          </a:p>
        </p:txBody>
      </p:sp>
    </p:spTree>
    <p:extLst>
      <p:ext uri="{BB962C8B-B14F-4D97-AF65-F5344CB8AC3E}">
        <p14:creationId xmlns:p14="http://schemas.microsoft.com/office/powerpoint/2010/main" val="305407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76400" y="1066800"/>
            <a:ext cx="3352800" cy="42052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5" name="TextBox 8"/>
          <p:cNvSpPr txBox="1">
            <a:spLocks noChangeArrowheads="1"/>
          </p:cNvSpPr>
          <p:nvPr/>
        </p:nvSpPr>
        <p:spPr bwMode="auto">
          <a:xfrm>
            <a:off x="2133600" y="6096001"/>
            <a:ext cx="3043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C++ codes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8632031" y="5276850"/>
            <a:ext cx="388938" cy="8191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TextBox 14"/>
          <p:cNvSpPr txBox="1">
            <a:spLocks noChangeArrowheads="1"/>
          </p:cNvSpPr>
          <p:nvPr/>
        </p:nvSpPr>
        <p:spPr bwMode="auto">
          <a:xfrm>
            <a:off x="6934200" y="6096001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Python codes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764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0" name="Text Box 35"/>
          <p:cNvSpPr txBox="1">
            <a:spLocks noChangeArrowheads="1"/>
          </p:cNvSpPr>
          <p:nvPr/>
        </p:nvSpPr>
        <p:spPr bwMode="auto">
          <a:xfrm>
            <a:off x="2362200" y="1143000"/>
            <a:ext cx="2133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C++ layer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62800" y="1066800"/>
            <a:ext cx="3352800" cy="4210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628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3" name="Text Box 35"/>
          <p:cNvSpPr txBox="1">
            <a:spLocks noChangeArrowheads="1"/>
          </p:cNvSpPr>
          <p:nvPr/>
        </p:nvSpPr>
        <p:spPr bwMode="auto">
          <a:xfrm>
            <a:off x="7772401" y="1143001"/>
            <a:ext cx="23415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Python layer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38326" y="1981200"/>
            <a:ext cx="2770075" cy="1409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5649243" y="1042139"/>
            <a:ext cx="381000" cy="255439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772400" y="3569274"/>
            <a:ext cx="2286000" cy="1600200"/>
            <a:chOff x="5715000" y="2895600"/>
            <a:chExt cx="2286000" cy="1600200"/>
          </a:xfrm>
        </p:grpSpPr>
        <p:sp>
          <p:nvSpPr>
            <p:cNvPr id="24" name="Rectangle 23"/>
            <p:cNvSpPr/>
            <p:nvPr/>
          </p:nvSpPr>
          <p:spPr>
            <a:xfrm>
              <a:off x="5715000" y="2895600"/>
              <a:ext cx="2286000" cy="1600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7" name="Text Box 35"/>
            <p:cNvSpPr txBox="1">
              <a:spLocks noChangeArrowheads="1"/>
            </p:cNvSpPr>
            <p:nvPr/>
          </p:nvSpPr>
          <p:spPr bwMode="auto">
            <a:xfrm>
              <a:off x="5943600" y="3657600"/>
              <a:ext cx="1960563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Prototype and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 Test (Discover)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5000" y="2895600"/>
              <a:ext cx="22860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9" name="Text Box 35"/>
            <p:cNvSpPr txBox="1">
              <a:spLocks noChangeArrowheads="1"/>
            </p:cNvSpPr>
            <p:nvPr/>
          </p:nvSpPr>
          <p:spPr bwMode="auto">
            <a:xfrm>
              <a:off x="6019800" y="2895600"/>
              <a:ext cx="1563688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 dirty="0" err="1">
                  <a:solidFill>
                    <a:srgbClr val="002060"/>
                  </a:solidFill>
                </a:rPr>
                <a:t>libra_py</a:t>
              </a:r>
              <a:endParaRPr lang="en-US" altLang="en-US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7" name="Down Arrow 16"/>
          <p:cNvSpPr/>
          <p:nvPr/>
        </p:nvSpPr>
        <p:spPr>
          <a:xfrm rot="5400000">
            <a:off x="6201456" y="3352797"/>
            <a:ext cx="381000" cy="2760888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3158331" y="5272088"/>
            <a:ext cx="388938" cy="82391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4932" y="4823213"/>
            <a:ext cx="1722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Translate code</a:t>
            </a:r>
          </a:p>
        </p:txBody>
      </p:sp>
      <p:sp>
        <p:nvSpPr>
          <p:cNvPr id="26" name="Down Arrow 25"/>
          <p:cNvSpPr/>
          <p:nvPr/>
        </p:nvSpPr>
        <p:spPr>
          <a:xfrm rot="5400000">
            <a:off x="6121824" y="1906243"/>
            <a:ext cx="381000" cy="26016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58507" y="3391525"/>
            <a:ext cx="1342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Call by C++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613136" y="2791180"/>
            <a:ext cx="2730439" cy="713691"/>
            <a:chOff x="6089135" y="2791179"/>
            <a:chExt cx="2730439" cy="713691"/>
          </a:xfrm>
        </p:grpSpPr>
        <p:sp>
          <p:nvSpPr>
            <p:cNvPr id="4" name="Rectangle 3"/>
            <p:cNvSpPr/>
            <p:nvPr/>
          </p:nvSpPr>
          <p:spPr>
            <a:xfrm>
              <a:off x="6089135" y="2791179"/>
              <a:ext cx="2730439" cy="7136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9135" y="2791179"/>
              <a:ext cx="2684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User-Customized &amp; Library</a:t>
              </a:r>
            </a:p>
            <a:p>
              <a:pPr algn="ctr"/>
              <a:r>
                <a:rPr lang="en-US" dirty="0"/>
                <a:t>Python functions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676401" y="3654601"/>
            <a:ext cx="1251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Eigen 3</a:t>
            </a:r>
          </a:p>
        </p:txBody>
      </p:sp>
      <p:pic>
        <p:nvPicPr>
          <p:cNvPr id="30" name="Picture 2" descr="Image result for eigen3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483" y="4102675"/>
            <a:ext cx="1079957" cy="10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boost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02" y="2484157"/>
            <a:ext cx="1796641" cy="6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Image result for 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E0D60-B20E-6874-9DA3-279F36F643BC}"/>
              </a:ext>
            </a:extLst>
          </p:cNvPr>
          <p:cNvSpPr txBox="1"/>
          <p:nvPr/>
        </p:nvSpPr>
        <p:spPr>
          <a:xfrm>
            <a:off x="1318609" y="18177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C++/Python 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10899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4" grpId="0" animBg="1"/>
      <p:bldP spid="15368" grpId="0"/>
      <p:bldP spid="23" grpId="0" animBg="1"/>
      <p:bldP spid="8" grpId="0" animBg="1"/>
      <p:bldP spid="17" grpId="0" animBg="1"/>
      <p:bldP spid="27" grpId="0" animBg="1"/>
      <p:bldP spid="3" grpId="0"/>
      <p:bldP spid="26" grpId="0" animBg="1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>
            <a:off x="5829301" y="2675767"/>
            <a:ext cx="552450" cy="3320766"/>
          </a:xfrm>
          <a:prstGeom prst="downArrow">
            <a:avLst/>
          </a:prstGeom>
          <a:gradFill>
            <a:gsLst>
              <a:gs pos="0">
                <a:srgbClr val="008000"/>
              </a:gs>
              <a:gs pos="100000">
                <a:srgbClr val="FFFF0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26231" y="1028700"/>
            <a:ext cx="6839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goal is to suite the needs of the </a:t>
            </a:r>
            <a:r>
              <a:rPr lang="en-US" sz="2000" b="1" dirty="0">
                <a:solidFill>
                  <a:srgbClr val="FF0000"/>
                </a:solidFill>
              </a:rPr>
              <a:t>users of various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a balance between </a:t>
            </a:r>
            <a:r>
              <a:rPr lang="en-US" sz="2000" b="1" dirty="0">
                <a:solidFill>
                  <a:srgbClr val="0000FF"/>
                </a:solidFill>
              </a:rPr>
              <a:t>simplicity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8000"/>
                </a:solidFill>
              </a:rPr>
              <a:t>flexibility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1" y="2925528"/>
            <a:ext cx="1177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dirty="0" err="1">
                <a:solidFill>
                  <a:srgbClr val="0000FF"/>
                </a:solidFill>
              </a:rPr>
              <a:t>gaussian_overlap</a:t>
            </a:r>
            <a:r>
              <a:rPr lang="en-US" sz="2000" dirty="0"/>
              <a:t>( AO* </a:t>
            </a:r>
            <a:r>
              <a:rPr lang="en-US" sz="2000" dirty="0" err="1"/>
              <a:t>AOa</a:t>
            </a:r>
            <a:r>
              <a:rPr lang="en-US" sz="2000" dirty="0"/>
              <a:t>, AO* </a:t>
            </a:r>
            <a:r>
              <a:rPr lang="en-US" sz="2000" dirty="0" err="1"/>
              <a:t>AOb,int</a:t>
            </a:r>
            <a:r>
              <a:rPr lang="en-US" sz="2000" dirty="0"/>
              <a:t> </a:t>
            </a:r>
            <a:r>
              <a:rPr lang="en-US" sz="2000" dirty="0" err="1"/>
              <a:t>is_normalize</a:t>
            </a:r>
            <a:r>
              <a:rPr lang="en-US" sz="2000" dirty="0"/>
              <a:t>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is_derivs</a:t>
            </a:r>
            <a:r>
              <a:rPr lang="en-US" sz="2000" dirty="0"/>
              <a:t>,  VECTOR&amp; </a:t>
            </a:r>
            <a:r>
              <a:rPr lang="en-US" sz="2000" dirty="0" err="1"/>
              <a:t>dIdA</a:t>
            </a:r>
            <a:r>
              <a:rPr lang="en-US" sz="2000" dirty="0"/>
              <a:t>, VECTOR&amp; </a:t>
            </a:r>
            <a:r>
              <a:rPr lang="en-US" sz="2000" dirty="0" err="1"/>
              <a:t>dIdB</a:t>
            </a:r>
            <a:r>
              <a:rPr lang="en-US" sz="2000" dirty="0"/>
              <a:t>, vector&lt;double*&gt;&amp; </a:t>
            </a:r>
            <a:r>
              <a:rPr lang="en-US" sz="2000" dirty="0" err="1"/>
              <a:t>auxd,int</a:t>
            </a:r>
            <a:r>
              <a:rPr lang="en-US" sz="2000" dirty="0"/>
              <a:t> </a:t>
            </a:r>
            <a:r>
              <a:rPr lang="en-US" sz="2000" dirty="0" err="1"/>
              <a:t>n_aux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/>
              <a:t>double </a:t>
            </a:r>
            <a:r>
              <a:rPr lang="en-US" sz="2000" dirty="0" err="1">
                <a:solidFill>
                  <a:srgbClr val="0000FF"/>
                </a:solidFill>
              </a:rPr>
              <a:t>gaussian_overlap</a:t>
            </a:r>
            <a:r>
              <a:rPr lang="en-US" sz="2000" dirty="0"/>
              <a:t>( AO* </a:t>
            </a:r>
            <a:r>
              <a:rPr lang="en-US" sz="2000" dirty="0" err="1"/>
              <a:t>AOa</a:t>
            </a:r>
            <a:r>
              <a:rPr lang="en-US" sz="2000" dirty="0"/>
              <a:t>, AO* </a:t>
            </a:r>
            <a:r>
              <a:rPr lang="en-US" sz="2000" dirty="0" err="1"/>
              <a:t>AOb,int</a:t>
            </a:r>
            <a:r>
              <a:rPr lang="en-US" sz="2000" dirty="0"/>
              <a:t> </a:t>
            </a:r>
            <a:r>
              <a:rPr lang="en-US" sz="2000" dirty="0" err="1"/>
              <a:t>is_normalize</a:t>
            </a:r>
            <a:r>
              <a:rPr lang="en-US" sz="2000" dirty="0"/>
              <a:t>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is_derivs</a:t>
            </a:r>
            <a:r>
              <a:rPr lang="en-US" sz="2000" dirty="0"/>
              <a:t>, VECTOR&amp; </a:t>
            </a:r>
            <a:r>
              <a:rPr lang="en-US" sz="2000" dirty="0" err="1"/>
              <a:t>dIdA</a:t>
            </a:r>
            <a:r>
              <a:rPr lang="en-US" sz="2000" dirty="0"/>
              <a:t>, VECTOR&amp; </a:t>
            </a:r>
            <a:r>
              <a:rPr lang="en-US" sz="2000" dirty="0" err="1"/>
              <a:t>dIdB</a:t>
            </a:r>
            <a:r>
              <a:rPr lang="en-US" sz="2000" dirty="0"/>
              <a:t> );</a:t>
            </a:r>
          </a:p>
          <a:p>
            <a:endParaRPr lang="en-US" sz="2000" dirty="0"/>
          </a:p>
          <a:p>
            <a:r>
              <a:rPr lang="en-US" sz="2000" dirty="0"/>
              <a:t>double </a:t>
            </a:r>
            <a:r>
              <a:rPr lang="en-US" sz="2000" dirty="0" err="1">
                <a:solidFill>
                  <a:srgbClr val="0000FF"/>
                </a:solidFill>
              </a:rPr>
              <a:t>gaussian_overlap</a:t>
            </a:r>
            <a:r>
              <a:rPr lang="en-US" sz="2000" dirty="0"/>
              <a:t>(AO* </a:t>
            </a:r>
            <a:r>
              <a:rPr lang="en-US" sz="2000" dirty="0" err="1"/>
              <a:t>AOa</a:t>
            </a:r>
            <a:r>
              <a:rPr lang="en-US" sz="2000" dirty="0"/>
              <a:t>, AO* </a:t>
            </a:r>
            <a:r>
              <a:rPr lang="en-US" sz="2000" dirty="0" err="1"/>
              <a:t>AOb,int</a:t>
            </a:r>
            <a:r>
              <a:rPr lang="en-US" sz="2000" dirty="0"/>
              <a:t> </a:t>
            </a:r>
            <a:r>
              <a:rPr lang="en-US" sz="2000" dirty="0" err="1"/>
              <a:t>is_normalize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/>
              <a:t>double </a:t>
            </a:r>
            <a:r>
              <a:rPr lang="en-US" sz="2000" dirty="0" err="1">
                <a:solidFill>
                  <a:srgbClr val="0000FF"/>
                </a:solidFill>
              </a:rPr>
              <a:t>gaussian_overlap</a:t>
            </a:r>
            <a:r>
              <a:rPr lang="en-US" sz="2000" dirty="0"/>
              <a:t>(AO* </a:t>
            </a:r>
            <a:r>
              <a:rPr lang="en-US" sz="2000" dirty="0" err="1"/>
              <a:t>AOa</a:t>
            </a:r>
            <a:r>
              <a:rPr lang="en-US" sz="2000" dirty="0"/>
              <a:t>, AO* </a:t>
            </a:r>
            <a:r>
              <a:rPr lang="en-US" sz="2000" dirty="0" err="1"/>
              <a:t>AOb</a:t>
            </a:r>
            <a:r>
              <a:rPr lang="en-US" sz="2000" dirty="0"/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01845" y="2004238"/>
            <a:ext cx="328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Developer/Efficiency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1445" y="6145795"/>
            <a:ext cx="2928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User/Convenience</a:t>
            </a:r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409BA-9EC0-41F2-331D-62B42503FB0D}"/>
              </a:ext>
            </a:extLst>
          </p:cNvPr>
          <p:cNvSpPr txBox="1"/>
          <p:nvPr/>
        </p:nvSpPr>
        <p:spPr>
          <a:xfrm>
            <a:off x="1606446" y="13447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Modularity: API Diversity</a:t>
            </a:r>
          </a:p>
        </p:txBody>
      </p:sp>
    </p:spTree>
    <p:extLst>
      <p:ext uri="{BB962C8B-B14F-4D97-AF65-F5344CB8AC3E}">
        <p14:creationId xmlns:p14="http://schemas.microsoft.com/office/powerpoint/2010/main" val="352805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15602" y="1659499"/>
            <a:ext cx="4205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g1 = PrimitiveG()</a:t>
            </a:r>
          </a:p>
          <a:p>
            <a:r>
              <a:rPr lang="pt-BR" dirty="0"/>
              <a:t>g2 = PrimitiveG()</a:t>
            </a:r>
          </a:p>
          <a:p>
            <a:r>
              <a:rPr lang="pt-BR" dirty="0"/>
              <a:t>g1.init(n1,m1,k1, a1, VECTOR(x1, y1, z1))</a:t>
            </a:r>
          </a:p>
          <a:p>
            <a:r>
              <a:rPr lang="pt-BR" dirty="0"/>
              <a:t>g2.init(n2,m2,k2, a2, VECTOR(x2, y2, z1))</a:t>
            </a:r>
          </a:p>
          <a:p>
            <a:endParaRPr lang="pt-BR" dirty="0"/>
          </a:p>
          <a:p>
            <a:r>
              <a:rPr lang="pt-BR" dirty="0"/>
              <a:t>kin = kinetic_integral(g1,g2)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94966" y="1022746"/>
            <a:ext cx="452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Computing kinetic energy between Gaussians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307695" y="4775664"/>
            <a:ext cx="6634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= </a:t>
            </a:r>
            <a:r>
              <a:rPr lang="en-US" dirty="0" err="1"/>
              <a:t>PyQuante.PGBF.PGBF</a:t>
            </a:r>
            <a:r>
              <a:rPr lang="en-US" dirty="0"/>
              <a:t>(a1,(R1.x,R1.y,R1.z),(n1,m1,k1))</a:t>
            </a:r>
          </a:p>
          <a:p>
            <a:r>
              <a:rPr lang="en-US" dirty="0"/>
              <a:t>p2 = </a:t>
            </a:r>
            <a:r>
              <a:rPr lang="en-US" dirty="0" err="1"/>
              <a:t>PyQuante.PGBF.PGBF</a:t>
            </a:r>
            <a:r>
              <a:rPr lang="en-US" dirty="0"/>
              <a:t>(a2,(R2.x,R2.y,R2.z),(n2,m2,k2))</a:t>
            </a:r>
          </a:p>
          <a:p>
            <a:r>
              <a:rPr lang="en-US" dirty="0"/>
              <a:t>                                                       </a:t>
            </a:r>
          </a:p>
          <a:p>
            <a:r>
              <a:rPr lang="en-US" dirty="0" err="1"/>
              <a:t>val_ref</a:t>
            </a:r>
            <a:r>
              <a:rPr lang="en-US" dirty="0"/>
              <a:t> = p1.kinetic(p2)                            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86243" y="3954245"/>
            <a:ext cx="323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Benchmarked against </a:t>
            </a:r>
            <a:r>
              <a:rPr lang="en-US" b="1" dirty="0" err="1"/>
              <a:t>PyQuante</a:t>
            </a:r>
            <a:endParaRPr lang="en-US" b="1" dirty="0"/>
          </a:p>
        </p:txBody>
      </p:sp>
      <p:pic>
        <p:nvPicPr>
          <p:cNvPr id="10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1BA8F-21B4-4F9B-ADCA-79E067BB9CA3}"/>
              </a:ext>
            </a:extLst>
          </p:cNvPr>
          <p:cNvSpPr txBox="1"/>
          <p:nvPr/>
        </p:nvSpPr>
        <p:spPr>
          <a:xfrm>
            <a:off x="1144695" y="13447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3798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647610" y="1828800"/>
            <a:ext cx="2642397" cy="4665692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5546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83" y="4724400"/>
            <a:ext cx="1472402" cy="147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10800000">
            <a:off x="9094152" y="3706755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7754225" y="5330045"/>
            <a:ext cx="428625" cy="928720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7697674" y="4943656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6400" y="1224848"/>
            <a:ext cx="2514600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0352" y="1220500"/>
            <a:ext cx="6150646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195156" y="4665692"/>
            <a:ext cx="2271714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4511560" y="5318243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5400000">
            <a:off x="4483964" y="4943655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5885554" y="1240776"/>
            <a:ext cx="428625" cy="3497471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5860352" y="860796"/>
            <a:ext cx="428625" cy="3547872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848601" y="1877954"/>
            <a:ext cx="2642397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5400" y="5324251"/>
            <a:ext cx="170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1120" y="3810001"/>
            <a:ext cx="246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Implementation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82586" y="2439194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87AE9-9C60-80FB-8FFE-A7A9690AC657}"/>
              </a:ext>
            </a:extLst>
          </p:cNvPr>
          <p:cNvSpPr txBox="1"/>
          <p:nvPr/>
        </p:nvSpPr>
        <p:spPr>
          <a:xfrm>
            <a:off x="1647610" y="12619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Passing 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427003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9" grpId="0" animBg="1"/>
      <p:bldP spid="2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3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4375" y="728224"/>
            <a:ext cx="5419725" cy="5477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532569" y="4470914"/>
            <a:ext cx="4259255" cy="1687068"/>
            <a:chOff x="3815806" y="4449920"/>
            <a:chExt cx="3747043" cy="2000250"/>
          </a:xfrm>
        </p:grpSpPr>
        <p:sp>
          <p:nvSpPr>
            <p:cNvPr id="4" name="Rectangle 3"/>
            <p:cNvSpPr/>
            <p:nvPr/>
          </p:nvSpPr>
          <p:spPr>
            <a:xfrm>
              <a:off x="3815806" y="4449920"/>
              <a:ext cx="3747043" cy="2000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8667" y="4606479"/>
              <a:ext cx="3661857" cy="693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</a:t>
              </a:r>
              <a:r>
                <a:rPr lang="en-US" sz="1600" b="1" dirty="0" err="1">
                  <a:solidFill>
                    <a:srgbClr val="0000FF"/>
                  </a:solidFill>
                </a:rPr>
                <a:t>piab</a:t>
              </a:r>
              <a:r>
                <a:rPr lang="en-US" sz="1600" b="1" dirty="0"/>
                <a:t>(</a:t>
              </a:r>
              <a:r>
                <a:rPr lang="en-US" sz="1600" b="1" dirty="0">
                  <a:solidFill>
                    <a:srgbClr val="0000FF"/>
                  </a:solidFill>
                </a:rPr>
                <a:t>q, </a:t>
              </a:r>
              <a:r>
                <a:rPr lang="en-US" sz="1600" b="1" dirty="0" err="1">
                  <a:solidFill>
                    <a:srgbClr val="0000FF"/>
                  </a:solidFill>
                </a:rPr>
                <a:t>params</a:t>
              </a:r>
              <a:r>
                <a:rPr lang="en-US" sz="1600" b="1" dirty="0"/>
                <a:t>):</a:t>
              </a:r>
            </a:p>
            <a:p>
              <a:r>
                <a:rPr lang="en-US" sz="1600" b="1" dirty="0"/>
                <a:t>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75651" y="728224"/>
            <a:ext cx="4302162" cy="2036293"/>
            <a:chOff x="2319989" y="333374"/>
            <a:chExt cx="4461939" cy="2246615"/>
          </a:xfrm>
        </p:grpSpPr>
        <p:sp>
          <p:nvSpPr>
            <p:cNvPr id="6" name="Rectangle 5"/>
            <p:cNvSpPr/>
            <p:nvPr/>
          </p:nvSpPr>
          <p:spPr>
            <a:xfrm>
              <a:off x="2348956" y="333374"/>
              <a:ext cx="4404005" cy="2246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19989" y="437875"/>
              <a:ext cx="4461939" cy="916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test():</a:t>
              </a:r>
            </a:p>
            <a:p>
              <a:r>
                <a:rPr lang="en-US" sz="1600" b="1" dirty="0"/>
                <a:t>    q  = MATRIX(</a:t>
              </a:r>
              <a:r>
                <a:rPr lang="en-US" sz="1600" b="1" dirty="0" err="1"/>
                <a:t>ndof</a:t>
              </a:r>
              <a:r>
                <a:rPr lang="en-US" sz="1600" b="1" dirty="0"/>
                <a:t>, 1)</a:t>
              </a:r>
            </a:p>
            <a:p>
              <a:r>
                <a:rPr lang="fr-FR" sz="1600" b="1" dirty="0"/>
                <a:t>    </a:t>
              </a:r>
              <a:r>
                <a:rPr lang="fr-FR" sz="1600" b="1" dirty="0">
                  <a:solidFill>
                    <a:srgbClr val="C00000"/>
                  </a:solidFill>
                </a:rPr>
                <a:t>output</a:t>
              </a:r>
              <a:r>
                <a:rPr lang="fr-FR" sz="1600" b="1" dirty="0"/>
                <a:t> = </a:t>
              </a:r>
              <a:r>
                <a:rPr lang="fr-FR" sz="1600" b="1" dirty="0" err="1">
                  <a:solidFill>
                    <a:srgbClr val="00B050"/>
                  </a:solidFill>
                </a:rPr>
                <a:t>metropolis_gau</a:t>
              </a:r>
              <a:r>
                <a:rPr lang="fr-FR" sz="1600" b="1" dirty="0"/>
                <a:t>( </a:t>
              </a:r>
              <a:r>
                <a:rPr lang="fr-FR" sz="1600" b="1" dirty="0" err="1">
                  <a:solidFill>
                    <a:srgbClr val="0000FF"/>
                  </a:solidFill>
                </a:rPr>
                <a:t>piab</a:t>
              </a:r>
              <a:r>
                <a:rPr lang="fr-FR" sz="1600" b="1" dirty="0"/>
                <a:t>, </a:t>
              </a:r>
              <a:r>
                <a:rPr lang="fr-FR" sz="1600" b="1" dirty="0">
                  <a:solidFill>
                    <a:srgbClr val="0000FF"/>
                  </a:solidFill>
                </a:rPr>
                <a:t>q, </a:t>
              </a:r>
              <a:r>
                <a:rPr lang="fr-FR" sz="1600" b="1" dirty="0" err="1">
                  <a:solidFill>
                    <a:srgbClr val="0000FF"/>
                  </a:solidFill>
                </a:rPr>
                <a:t>params</a:t>
              </a:r>
              <a:r>
                <a:rPr lang="fr-FR" sz="1600" b="1" dirty="0"/>
                <a:t>, ...)</a:t>
              </a:r>
              <a:endParaRPr lang="en-US" sz="16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790575" y="814063"/>
            <a:ext cx="526185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vector&lt;MATRIX&gt; </a:t>
            </a:r>
            <a:r>
              <a:rPr lang="en-US" sz="1600" b="1" dirty="0" err="1">
                <a:solidFill>
                  <a:srgbClr val="00B050"/>
                </a:solidFill>
              </a:rPr>
              <a:t>metropolis_gau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(Random&amp; 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r>
              <a:rPr lang="en-US" sz="1600" b="1" dirty="0" err="1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target_distribution</a:t>
            </a:r>
            <a:r>
              <a:rPr lang="en-US" sz="1600" b="1" dirty="0"/>
              <a:t>, </a:t>
            </a:r>
          </a:p>
          <a:p>
            <a:r>
              <a:rPr lang="en-US" sz="1600" b="1" dirty="0"/>
              <a:t>MATRIX&amp; </a:t>
            </a:r>
            <a:r>
              <a:rPr lang="en-US" sz="1600" b="1" dirty="0" err="1"/>
              <a:t>dof</a:t>
            </a:r>
            <a:r>
              <a:rPr lang="en-US" sz="1600" b="1" dirty="0"/>
              <a:t>, </a:t>
            </a:r>
            <a:r>
              <a:rPr lang="en-US" sz="1600" b="1" dirty="0" err="1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distribution_params</a:t>
            </a:r>
            <a:r>
              <a:rPr lang="en-US" sz="1600" b="1" dirty="0"/>
              <a:t>, </a:t>
            </a:r>
          </a:p>
          <a:p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sample_size</a:t>
            </a:r>
            <a:r>
              <a:rPr lang="en-US" sz="1600" b="1" dirty="0"/>
              <a:t>,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start_sampling</a:t>
            </a:r>
            <a:r>
              <a:rPr lang="en-US" sz="1600" b="1" dirty="0"/>
              <a:t>, double </a:t>
            </a:r>
            <a:r>
              <a:rPr lang="en-US" sz="1600" b="1" dirty="0" err="1"/>
              <a:t>gau_var</a:t>
            </a:r>
            <a:r>
              <a:rPr lang="en-US" sz="1600" b="1" dirty="0"/>
              <a:t>){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2800" b="1" dirty="0">
                <a:solidFill>
                  <a:srgbClr val="0000FF"/>
                </a:solidFill>
              </a:rPr>
              <a:t>Metropolis Algorithm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1600" b="1" dirty="0">
                <a:solidFill>
                  <a:srgbClr val="0000FF"/>
                </a:solidFill>
              </a:rPr>
              <a:t>double </a:t>
            </a:r>
            <a:r>
              <a:rPr lang="en-US" sz="1600" b="1" dirty="0" err="1">
                <a:solidFill>
                  <a:srgbClr val="0000FF"/>
                </a:solidFill>
              </a:rPr>
              <a:t>p_old</a:t>
            </a:r>
            <a:r>
              <a:rPr lang="en-US" sz="1600" b="1" dirty="0">
                <a:solidFill>
                  <a:srgbClr val="0000FF"/>
                </a:solidFill>
              </a:rPr>
              <a:t> = </a:t>
            </a:r>
          </a:p>
          <a:p>
            <a:r>
              <a:rPr lang="en-US" sz="1600" b="1" dirty="0" err="1">
                <a:solidFill>
                  <a:srgbClr val="0000FF"/>
                </a:solidFill>
              </a:rPr>
              <a:t>bp</a:t>
            </a:r>
            <a:r>
              <a:rPr lang="en-US" sz="1600" b="1" dirty="0">
                <a:solidFill>
                  <a:srgbClr val="0000FF"/>
                </a:solidFill>
              </a:rPr>
              <a:t>::extract&lt;double&gt;( </a:t>
            </a:r>
            <a:r>
              <a:rPr lang="en-US" sz="1600" b="1" dirty="0" err="1">
                <a:solidFill>
                  <a:srgbClr val="0000FF"/>
                </a:solidFill>
              </a:rPr>
              <a:t>target_distribution</a:t>
            </a:r>
            <a:r>
              <a:rPr lang="en-US" sz="1600" b="1" dirty="0">
                <a:solidFill>
                  <a:srgbClr val="0000FF"/>
                </a:solidFill>
              </a:rPr>
              <a:t>(</a:t>
            </a:r>
            <a:r>
              <a:rPr lang="en-US" sz="1600" b="1" dirty="0" err="1">
                <a:solidFill>
                  <a:srgbClr val="0000FF"/>
                </a:solidFill>
              </a:rPr>
              <a:t>s_old</a:t>
            </a:r>
            <a:r>
              <a:rPr lang="en-US" sz="1600" b="1" dirty="0">
                <a:solidFill>
                  <a:srgbClr val="0000FF"/>
                </a:solidFill>
              </a:rPr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distribution_params</a:t>
            </a:r>
            <a:r>
              <a:rPr lang="en-US" sz="1600" b="1" dirty="0">
                <a:solidFill>
                  <a:srgbClr val="0000FF"/>
                </a:solidFill>
              </a:rPr>
              <a:t>) );</a:t>
            </a:r>
          </a:p>
          <a:p>
            <a:r>
              <a:rPr lang="en-US" sz="2800" b="1" dirty="0"/>
              <a:t>…</a:t>
            </a:r>
          </a:p>
          <a:p>
            <a:r>
              <a:rPr lang="en-US" sz="1600" b="1" dirty="0"/>
              <a:t>}</a:t>
            </a:r>
          </a:p>
        </p:txBody>
      </p:sp>
      <p:pic>
        <p:nvPicPr>
          <p:cNvPr id="1026" name="Picture 2" descr="Image result for 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17" y="3029424"/>
            <a:ext cx="1151595" cy="11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14375" y="6143120"/>
            <a:ext cx="541972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32570" y="6143120"/>
            <a:ext cx="425925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21" name="Down Arrow 20"/>
          <p:cNvSpPr/>
          <p:nvPr/>
        </p:nvSpPr>
        <p:spPr>
          <a:xfrm rot="10800000">
            <a:off x="8233571" y="2494576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57576" y="1689858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User calls the sampling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22276" y="4980158"/>
            <a:ext cx="3387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User defines the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probability density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8198108" y="4035618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5214095" y="4672835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192542" y="1061636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5599155" y="2866085"/>
            <a:ext cx="428625" cy="1241848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24471" y="3174711"/>
            <a:ext cx="1873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D074C-0941-C7A6-169B-3753A5B8A917}"/>
              </a:ext>
            </a:extLst>
          </p:cNvPr>
          <p:cNvSpPr txBox="1"/>
          <p:nvPr/>
        </p:nvSpPr>
        <p:spPr>
          <a:xfrm>
            <a:off x="1323913" y="4371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How it works with Sampling</a:t>
            </a:r>
          </a:p>
        </p:txBody>
      </p:sp>
    </p:spTree>
    <p:extLst>
      <p:ext uri="{BB962C8B-B14F-4D97-AF65-F5344CB8AC3E}">
        <p14:creationId xmlns:p14="http://schemas.microsoft.com/office/powerpoint/2010/main" val="25379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2" grpId="0" animBg="1"/>
      <p:bldP spid="14" grpId="0" animBg="1"/>
      <p:bldP spid="21" grpId="0" animBg="1"/>
      <p:bldP spid="2" grpId="0"/>
      <p:bldP spid="23" grpId="0"/>
      <p:bldP spid="24" grpId="0" animBg="1"/>
      <p:bldP spid="25" grpId="0" animBg="1"/>
      <p:bldP spid="26" grpId="0" animBg="1"/>
      <p:bldP spid="34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13622" y="1169939"/>
            <a:ext cx="787837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q = MATRIX(1,1);  </a:t>
            </a:r>
            <a:r>
              <a:rPr lang="en-US" sz="1600" dirty="0" err="1"/>
              <a:t>q.set</a:t>
            </a:r>
            <a:r>
              <a:rPr lang="en-US" sz="1600" dirty="0"/>
              <a:t>(0, 0.5)    </a:t>
            </a:r>
          </a:p>
          <a:p>
            <a:r>
              <a:rPr lang="en-US" sz="1600" dirty="0" err="1"/>
              <a:t>params</a:t>
            </a:r>
            <a:r>
              <a:rPr lang="en-US" sz="1600" dirty="0"/>
              <a:t> = {"k":1.0, "m":2000.0, "states":[0], "</a:t>
            </a:r>
            <a:r>
              <a:rPr lang="en-US" sz="1600" dirty="0" err="1"/>
              <a:t>coeffs</a:t>
            </a:r>
            <a:r>
              <a:rPr lang="en-US" sz="1600" dirty="0"/>
              <a:t>":[1.0]}    </a:t>
            </a:r>
          </a:p>
          <a:p>
            <a:r>
              <a:rPr lang="en-US" sz="1600" dirty="0" err="1"/>
              <a:t>Nsamp</a:t>
            </a:r>
            <a:r>
              <a:rPr lang="en-US" sz="1600" dirty="0"/>
              <a:t> = 1000000; </a:t>
            </a:r>
            <a:r>
              <a:rPr lang="en-US" sz="1600" dirty="0" err="1"/>
              <a:t>Nstart</a:t>
            </a:r>
            <a:r>
              <a:rPr lang="en-US" sz="1600" dirty="0"/>
              <a:t> = 50000</a:t>
            </a:r>
          </a:p>
          <a:p>
            <a:r>
              <a:rPr lang="en-US" sz="1600" b="1" dirty="0"/>
              <a:t>sampling = </a:t>
            </a:r>
            <a:r>
              <a:rPr lang="en-US" sz="1600" b="1" dirty="0" err="1"/>
              <a:t>metropolis_gau</a:t>
            </a:r>
            <a:r>
              <a:rPr lang="en-US" sz="1600" b="1" dirty="0"/>
              <a:t>(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HO_sup</a:t>
            </a:r>
            <a:r>
              <a:rPr lang="en-US" sz="1600" b="1" dirty="0"/>
              <a:t>, q, </a:t>
            </a:r>
            <a:r>
              <a:rPr lang="en-US" sz="1600" b="1" dirty="0" err="1"/>
              <a:t>params</a:t>
            </a:r>
            <a:r>
              <a:rPr lang="en-US" sz="1600" b="1" dirty="0"/>
              <a:t>, </a:t>
            </a:r>
            <a:r>
              <a:rPr lang="en-US" sz="1600" b="1" dirty="0" err="1"/>
              <a:t>Nsamp,Nstart</a:t>
            </a:r>
            <a:r>
              <a:rPr lang="en-US" sz="1600" b="1" dirty="0"/>
              <a:t>, 0.05) </a:t>
            </a:r>
          </a:p>
          <a:p>
            <a:r>
              <a:rPr lang="en-US" sz="1600" dirty="0"/>
              <a:t>bin(sampling, -1.5, 2.0, 0.01, 0, 0, "_distrib-1.txt")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3622" y="2822774"/>
            <a:ext cx="69354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/>
              <a:t>def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HO_sup</a:t>
            </a:r>
            <a:r>
              <a:rPr lang="en-US" sz="1600" b="1" dirty="0"/>
              <a:t>(q, </a:t>
            </a:r>
            <a:r>
              <a:rPr lang="en-US" sz="1600" b="1" dirty="0" err="1"/>
              <a:t>params</a:t>
            </a:r>
            <a:r>
              <a:rPr lang="en-US" sz="1600" b="1" dirty="0"/>
              <a:t>):</a:t>
            </a:r>
          </a:p>
          <a:p>
            <a:r>
              <a:rPr lang="en-US" sz="1600" dirty="0"/>
              <a:t>    k = </a:t>
            </a:r>
            <a:r>
              <a:rPr lang="en-US" sz="1600" dirty="0" err="1"/>
              <a:t>params</a:t>
            </a:r>
            <a:r>
              <a:rPr lang="en-US" sz="1600" dirty="0"/>
              <a:t>["k"];    m = </a:t>
            </a:r>
            <a:r>
              <a:rPr lang="en-US" sz="1600" dirty="0" err="1"/>
              <a:t>params</a:t>
            </a:r>
            <a:r>
              <a:rPr lang="en-US" sz="1600" dirty="0"/>
              <a:t>["m"];   </a:t>
            </a:r>
          </a:p>
          <a:p>
            <a:r>
              <a:rPr lang="en-US" sz="1600" dirty="0"/>
              <a:t>    states = </a:t>
            </a:r>
            <a:r>
              <a:rPr lang="en-US" sz="1600" dirty="0" err="1"/>
              <a:t>params</a:t>
            </a:r>
            <a:r>
              <a:rPr lang="en-US" sz="1600" dirty="0"/>
              <a:t>["states"];    </a:t>
            </a:r>
            <a:r>
              <a:rPr lang="en-US" sz="1600" dirty="0" err="1"/>
              <a:t>coeffs</a:t>
            </a:r>
            <a:r>
              <a:rPr lang="en-US" sz="1600" dirty="0"/>
              <a:t> = </a:t>
            </a:r>
            <a:r>
              <a:rPr lang="en-US" sz="1600" dirty="0" err="1"/>
              <a:t>params</a:t>
            </a:r>
            <a:r>
              <a:rPr lang="en-US" sz="1600" dirty="0"/>
              <a:t>["</a:t>
            </a:r>
            <a:r>
              <a:rPr lang="en-US" sz="1600" dirty="0" err="1"/>
              <a:t>coeffs</a:t>
            </a:r>
            <a:r>
              <a:rPr lang="en-US" sz="1600" dirty="0"/>
              <a:t>"]</a:t>
            </a:r>
          </a:p>
          <a:p>
            <a:r>
              <a:rPr lang="en-US" sz="1600" dirty="0"/>
              <a:t>    x = </a:t>
            </a:r>
            <a:r>
              <a:rPr lang="en-US" sz="1600" dirty="0" err="1"/>
              <a:t>q.get</a:t>
            </a:r>
            <a:r>
              <a:rPr lang="en-US" sz="1600" dirty="0"/>
              <a:t>(0)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sz</a:t>
            </a:r>
            <a:r>
              <a:rPr lang="en-US" sz="1600" dirty="0"/>
              <a:t> = </a:t>
            </a:r>
            <a:r>
              <a:rPr lang="en-US" sz="1600" dirty="0" err="1"/>
              <a:t>len</a:t>
            </a:r>
            <a:r>
              <a:rPr lang="en-US" sz="1600" dirty="0"/>
              <a:t>(states)</a:t>
            </a:r>
          </a:p>
          <a:p>
            <a:r>
              <a:rPr lang="en-US" sz="1600" dirty="0"/>
              <a:t>    p = 0.0</a:t>
            </a:r>
          </a:p>
          <a:p>
            <a:r>
              <a:rPr lang="en-US" sz="1600" dirty="0"/>
              <a:t>    for n in </a:t>
            </a:r>
            <a:r>
              <a:rPr lang="en-US" sz="1600" dirty="0" err="1"/>
              <a:t>xrange</a:t>
            </a:r>
            <a:r>
              <a:rPr lang="en-US" sz="1600" dirty="0"/>
              <a:t>(</a:t>
            </a:r>
            <a:r>
              <a:rPr lang="en-US" sz="1600" dirty="0" err="1"/>
              <a:t>sz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p = p + </a:t>
            </a:r>
            <a:r>
              <a:rPr lang="en-US" sz="1600" dirty="0" err="1"/>
              <a:t>coeffs</a:t>
            </a:r>
            <a:r>
              <a:rPr lang="en-US" sz="1600" dirty="0"/>
              <a:t>[n] * </a:t>
            </a:r>
            <a:r>
              <a:rPr lang="en-US" sz="1600" dirty="0" err="1"/>
              <a:t>ket_n</a:t>
            </a:r>
            <a:r>
              <a:rPr lang="en-US" sz="1600" dirty="0"/>
              <a:t>(x, states[n], k, m)</a:t>
            </a:r>
          </a:p>
          <a:p>
            <a:r>
              <a:rPr lang="en-US" sz="1600" dirty="0"/>
              <a:t>    p = p * p </a:t>
            </a:r>
          </a:p>
          <a:p>
            <a:r>
              <a:rPr lang="en-US" sz="1600" dirty="0"/>
              <a:t>    return 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1" y="1437665"/>
            <a:ext cx="3876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User defines how to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run  the MC sampling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604587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User defines what 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probability distribution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 function is to be sampled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3559" y="5675937"/>
            <a:ext cx="74610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The dynamical algorithm is in C++, but…</a:t>
            </a:r>
          </a:p>
          <a:p>
            <a:r>
              <a:rPr lang="en-US" sz="3200" b="1" dirty="0">
                <a:solidFill>
                  <a:srgbClr val="008000"/>
                </a:solidFill>
              </a:rPr>
              <a:t>Don’t need to implement the model in C++</a:t>
            </a:r>
          </a:p>
        </p:txBody>
      </p:sp>
      <p:pic>
        <p:nvPicPr>
          <p:cNvPr id="10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F6715-84B9-9C54-A9CF-E67B1F75B244}"/>
              </a:ext>
            </a:extLst>
          </p:cNvPr>
          <p:cNvSpPr txBox="1"/>
          <p:nvPr/>
        </p:nvSpPr>
        <p:spPr>
          <a:xfrm>
            <a:off x="1318609" y="101740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866030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063597" y="2281113"/>
            <a:ext cx="2794000" cy="2095500"/>
            <a:chOff x="4539597" y="2281113"/>
            <a:chExt cx="2794000" cy="2095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97" y="2281113"/>
              <a:ext cx="2794000" cy="2095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9030261" y="2259447"/>
            <a:ext cx="2819400" cy="2114550"/>
            <a:chOff x="5343525" y="3519248"/>
            <a:chExt cx="2819400" cy="21145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525" y="3519248"/>
              <a:ext cx="2819400" cy="2114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5909879" y="4398995"/>
            <a:ext cx="2915502" cy="2295410"/>
            <a:chOff x="6480175" y="4491035"/>
            <a:chExt cx="2578100" cy="19335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175" y="4491035"/>
              <a:ext cx="2578100" cy="193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|25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87258" y="2173722"/>
            <a:ext cx="2933700" cy="2200275"/>
            <a:chOff x="196102" y="2477182"/>
            <a:chExt cx="2933700" cy="2200275"/>
          </a:xfrm>
        </p:grpSpPr>
        <p:pic>
          <p:nvPicPr>
            <p:cNvPr id="1028" name="Picture 4" descr="https://quantum-dynamics-hub.github.io/libra/tutorials/tutorial_metropolis/data/piab/test2/distrib-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02" y="2477182"/>
              <a:ext cx="29337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3051043" y="2281113"/>
            <a:ext cx="2873854" cy="2155391"/>
            <a:chOff x="952233" y="3517668"/>
            <a:chExt cx="2873854" cy="2155391"/>
          </a:xfrm>
        </p:grpSpPr>
        <p:pic>
          <p:nvPicPr>
            <p:cNvPr id="1030" name="Picture 6" descr="https://quantum-dynamics-hub.github.io/libra/tutorials/tutorial_metropolis/data/piab/test2/distrib-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33" y="3517668"/>
              <a:ext cx="2873854" cy="215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|2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9318" y="4373997"/>
            <a:ext cx="2867248" cy="2256463"/>
            <a:chOff x="2033377" y="4491035"/>
            <a:chExt cx="2630449" cy="1972837"/>
          </a:xfrm>
        </p:grpSpPr>
        <p:pic>
          <p:nvPicPr>
            <p:cNvPr id="1032" name="Picture 8" descr="https://quantum-dynamics-hub.github.io/libra/tutorials/tutorial_metropolis/data/piab/test2/distrib-6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377" y="4491035"/>
              <a:ext cx="2630449" cy="1972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67859" y="1619836"/>
                <a:ext cx="2104743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𝑛𝑞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59" y="1619836"/>
                <a:ext cx="2104743" cy="5821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447877" y="1568291"/>
                <a:ext cx="3266663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rad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77" y="1568291"/>
                <a:ext cx="3266663" cy="7203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flipH="1">
            <a:off x="2746052" y="1005454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Particle in a box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6886575" y="1020008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Harmonic oscillator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893924" y="4384125"/>
            <a:ext cx="3203575" cy="2402681"/>
            <a:chOff x="876299" y="2436018"/>
            <a:chExt cx="3203575" cy="2402681"/>
          </a:xfrm>
        </p:grpSpPr>
        <p:pic>
          <p:nvPicPr>
            <p:cNvPr id="27" name="Picture 2" descr="https://quantum-dynamics-hub.github.io/libra/tutorials/tutorial_metropolis/data/ho/test1/distrib-7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99" y="2436018"/>
              <a:ext cx="3203575" cy="2402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8878481" y="4384125"/>
            <a:ext cx="3122960" cy="2317254"/>
            <a:chOff x="4727574" y="2436018"/>
            <a:chExt cx="3330576" cy="2497932"/>
          </a:xfrm>
        </p:grpSpPr>
        <p:pic>
          <p:nvPicPr>
            <p:cNvPr id="31" name="Picture 4" descr="https://quantum-dynamics-hub.github.io/libra/tutorials/tutorial_metropolis/data/ho/test1/distrib-8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574" y="2436018"/>
              <a:ext cx="3330576" cy="2497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7" descr="Image result for ub 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D7033B-91F6-EF1A-C929-EE51FA6B148F}"/>
              </a:ext>
            </a:extLst>
          </p:cNvPr>
          <p:cNvSpPr txBox="1"/>
          <p:nvPr/>
        </p:nvSpPr>
        <p:spPr>
          <a:xfrm>
            <a:off x="1231692" y="14299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Initial Conditions: Metropolis Sampling</a:t>
            </a:r>
          </a:p>
        </p:txBody>
      </p:sp>
    </p:spTree>
    <p:extLst>
      <p:ext uri="{BB962C8B-B14F-4D97-AF65-F5344CB8AC3E}">
        <p14:creationId xmlns:p14="http://schemas.microsoft.com/office/powerpoint/2010/main" val="13964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3395" y="1305495"/>
            <a:ext cx="105518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your methods broadly available (mutually advertise)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 listed on the developers/contributors lists, get credentials, get citations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your methods compatible with other methods, enable easier interfacing – this facilitates new methods developments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advantage of other methods/functions/data types available in the same code – learn once then swim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advantage of improvements of other parts of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Mutually ensure best standards and facilitate bug discovery/testing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B7497-EBD3-8E1B-D087-AF146D8B5CBB}"/>
              </a:ext>
            </a:extLst>
          </p:cNvPr>
          <p:cNvSpPr txBox="1"/>
          <p:nvPr/>
        </p:nvSpPr>
        <p:spPr>
          <a:xfrm>
            <a:off x="1338274" y="13447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Why Contribute?</a:t>
            </a:r>
          </a:p>
        </p:txBody>
      </p:sp>
    </p:spTree>
    <p:extLst>
      <p:ext uri="{BB962C8B-B14F-4D97-AF65-F5344CB8AC3E}">
        <p14:creationId xmlns:p14="http://schemas.microsoft.com/office/powerpoint/2010/main" val="68781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5" y="1196662"/>
            <a:ext cx="5924550" cy="20968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0795" y="3731371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https://github.com/amber-jain-group-iitb/heom_amber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795" y="4305300"/>
            <a:ext cx="58134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Before: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hard-coded inputs (recompile for all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Fortran into executable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solidFill>
                  <a:srgbClr val="0000FF"/>
                </a:solidFill>
              </a:rPr>
              <a:t>After: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General-purpose code, any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Python/C++, integrate with the plotting scripts,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13283"/>
            <a:ext cx="5580529" cy="3870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95481" y="5490332"/>
            <a:ext cx="4950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pull-request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an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 a discussion (haven’t tried yet)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C3047-E5B2-D07A-351A-0E314AA48C74}"/>
              </a:ext>
            </a:extLst>
          </p:cNvPr>
          <p:cNvSpPr txBox="1"/>
          <p:nvPr/>
        </p:nvSpPr>
        <p:spPr>
          <a:xfrm>
            <a:off x="1520241" y="167339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How to Contribute?</a:t>
            </a:r>
          </a:p>
        </p:txBody>
      </p:sp>
    </p:spTree>
    <p:extLst>
      <p:ext uri="{BB962C8B-B14F-4D97-AF65-F5344CB8AC3E}">
        <p14:creationId xmlns:p14="http://schemas.microsoft.com/office/powerpoint/2010/main" val="362912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ChangeArrowheads="1"/>
          </p:cNvSpPr>
          <p:nvPr/>
        </p:nvSpPr>
        <p:spPr bwMode="auto">
          <a:xfrm>
            <a:off x="1989137" y="2202508"/>
            <a:ext cx="8137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Libra</a:t>
            </a:r>
            <a:r>
              <a:rPr lang="pt-BR" sz="4000" i="1" dirty="0"/>
              <a:t> overview</a:t>
            </a:r>
            <a:endParaRPr lang="en-US" altLang="en-US" sz="2400" i="1" dirty="0"/>
          </a:p>
        </p:txBody>
      </p:sp>
      <p:pic>
        <p:nvPicPr>
          <p:cNvPr id="3077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1378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8914" y="6002024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2007-2011</a:t>
            </a:r>
          </a:p>
          <a:p>
            <a:pPr algn="ctr"/>
            <a:r>
              <a:rPr lang="en-US" sz="2400" b="1" dirty="0"/>
              <a:t>(LCCCS)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 t="10582" r="33629" b="20303"/>
          <a:stretch/>
        </p:blipFill>
        <p:spPr>
          <a:xfrm>
            <a:off x="1377740" y="937228"/>
            <a:ext cx="1053580" cy="1169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8" t="15362" r="33479" b="18717"/>
          <a:stretch/>
        </p:blipFill>
        <p:spPr>
          <a:xfrm>
            <a:off x="192230" y="1311359"/>
            <a:ext cx="1036331" cy="83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7" y="2635022"/>
            <a:ext cx="1214193" cy="9100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80" y="2235761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Rigid body MD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66355" y="790726"/>
            <a:ext cx="167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Classical MD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8664" y="3800221"/>
            <a:ext cx="26052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Simplectic</a:t>
            </a:r>
            <a:r>
              <a:rPr lang="en-US" sz="1600" dirty="0"/>
              <a:t> integrators for classical DOFs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Thermostats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Barostats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Force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Chemical object representation</a:t>
            </a:r>
          </a:p>
        </p:txBody>
      </p:sp>
      <p:pic>
        <p:nvPicPr>
          <p:cNvPr id="13" name="Picture 5" descr="pyxaid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78" y="789417"/>
            <a:ext cx="1327356" cy="70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85344" y="596328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2011-2015</a:t>
            </a:r>
          </a:p>
          <a:p>
            <a:pPr algn="ctr"/>
            <a:r>
              <a:rPr lang="en-US" sz="2400" b="1" dirty="0"/>
              <a:t>(</a:t>
            </a:r>
            <a:r>
              <a:rPr lang="en-US" sz="2400" b="1" dirty="0" err="1"/>
              <a:t>Pyxaid</a:t>
            </a:r>
            <a:r>
              <a:rPr lang="en-US" sz="2400" b="1" dirty="0"/>
              <a:t>)</a:t>
            </a:r>
          </a:p>
        </p:txBody>
      </p:sp>
      <p:pic>
        <p:nvPicPr>
          <p:cNvPr id="15" name="Picture 8" descr="popul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86" y="2451712"/>
            <a:ext cx="1495818" cy="112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983084" y="2105973"/>
            <a:ext cx="2398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Ehrenfest &amp; TSH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063494" y="1605572"/>
            <a:ext cx="2880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 err="1"/>
              <a:t>Akimov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Prezhdo</a:t>
            </a:r>
            <a:r>
              <a:rPr lang="en-US" altLang="en-US" sz="1200" dirty="0"/>
              <a:t>, </a:t>
            </a:r>
            <a:r>
              <a:rPr lang="en-US" altLang="en-US" sz="1200" i="1" dirty="0"/>
              <a:t>JCTC,</a:t>
            </a:r>
            <a:r>
              <a:rPr lang="en-US" altLang="en-US" sz="1200" dirty="0"/>
              <a:t> </a:t>
            </a:r>
            <a:r>
              <a:rPr lang="en-US" altLang="en-US" sz="1200" b="1" dirty="0"/>
              <a:t>2013</a:t>
            </a:r>
            <a:r>
              <a:rPr lang="en-US" altLang="en-US" sz="1200" dirty="0"/>
              <a:t>, 9, 4959.</a:t>
            </a:r>
          </a:p>
          <a:p>
            <a:pPr eaLnBrk="1" hangingPunct="1"/>
            <a:r>
              <a:rPr lang="en-US" altLang="en-US" sz="1200" dirty="0" err="1"/>
              <a:t>Akimov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Prezhdo</a:t>
            </a:r>
            <a:r>
              <a:rPr lang="en-US" altLang="en-US" sz="1200" dirty="0"/>
              <a:t>, </a:t>
            </a:r>
            <a:r>
              <a:rPr lang="en-US" altLang="en-US" sz="1200" i="1" dirty="0"/>
              <a:t>JCTC</a:t>
            </a:r>
            <a:r>
              <a:rPr lang="en-US" altLang="en-US" sz="1200" dirty="0"/>
              <a:t>, </a:t>
            </a:r>
            <a:r>
              <a:rPr lang="en-US" altLang="en-US" sz="1200" b="1" dirty="0"/>
              <a:t>2014</a:t>
            </a:r>
            <a:r>
              <a:rPr lang="en-US" altLang="en-US" sz="1200" dirty="0"/>
              <a:t>, 10, 789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6754" y="3823687"/>
            <a:ext cx="29820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Simplectic</a:t>
            </a:r>
            <a:r>
              <a:rPr lang="en-US" sz="1600" dirty="0"/>
              <a:t> integrators for TDSE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TSH, Ehrenfest, stand-alone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Decoherence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HF and EHT to LCCCS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Interface with VASP, then QE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1465" y="5963287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2015/2016</a:t>
            </a:r>
          </a:p>
          <a:p>
            <a:pPr algn="ctr"/>
            <a:r>
              <a:rPr lang="en-US" sz="2400" b="1" dirty="0"/>
              <a:t>(Libra)</a:t>
            </a:r>
          </a:p>
        </p:txBody>
      </p:sp>
      <p:pic>
        <p:nvPicPr>
          <p:cNvPr id="20" name="Picture 11" descr="movie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790" y="2481878"/>
            <a:ext cx="1569754" cy="117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78084" y="2001679"/>
            <a:ext cx="7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DVR</a:t>
            </a:r>
          </a:p>
        </p:txBody>
      </p:sp>
      <p:pic>
        <p:nvPicPr>
          <p:cNvPr id="22" name="Picture 14" descr="logo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4" y="641833"/>
            <a:ext cx="1956540" cy="89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455664" y="1613813"/>
            <a:ext cx="21387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Akimov</a:t>
            </a:r>
            <a:r>
              <a:rPr lang="en-US" altLang="en-US" sz="1200" dirty="0"/>
              <a:t> </a:t>
            </a:r>
            <a:r>
              <a:rPr lang="en-US" altLang="en-US" sz="1200" i="1" dirty="0"/>
              <a:t>JCC,</a:t>
            </a:r>
            <a:r>
              <a:rPr lang="en-US" altLang="en-US" sz="1200" dirty="0"/>
              <a:t> </a:t>
            </a:r>
            <a:r>
              <a:rPr lang="en-US" altLang="en-US" sz="1200" b="1" dirty="0"/>
              <a:t>2016</a:t>
            </a:r>
            <a:r>
              <a:rPr lang="en-US" altLang="en-US" sz="1200" dirty="0"/>
              <a:t>, 37, 1626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26524" y="4407815"/>
            <a:ext cx="30364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00FF"/>
                </a:solidFill>
                <a:cs typeface="Arial" panose="020B0604020202020204" pitchFamily="34" charset="0"/>
              </a:rPr>
              <a:t>Pyxaid2 </a:t>
            </a:r>
            <a:r>
              <a:rPr lang="en-US" b="1" dirty="0">
                <a:cs typeface="Arial" panose="020B0604020202020204" pitchFamily="34" charset="0"/>
              </a:rPr>
              <a:t>(with Prof. Wei Li)</a:t>
            </a:r>
          </a:p>
          <a:p>
            <a:pPr eaLnBrk="1" hangingPunct="1">
              <a:defRPr/>
            </a:pPr>
            <a:endParaRPr lang="en-US" dirty="0"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Li, Zhou,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Prezhdo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ACS Energy Lett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3, 2159</a:t>
            </a:r>
          </a:p>
          <a:p>
            <a:pPr eaLnBrk="1" hangingPunct="1"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SOC, multiple k-points, etc.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44947" y="3678764"/>
            <a:ext cx="23057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Modularization and revision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DVR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Semiempirical Hamiltonians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Molecular integrals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Decoherence methods, TSH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66066" y="5923879"/>
            <a:ext cx="2411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2018</a:t>
            </a:r>
          </a:p>
          <a:p>
            <a:pPr algn="ctr"/>
            <a:r>
              <a:rPr lang="en-US" sz="2400" b="1" dirty="0"/>
              <a:t>(Pyxaid2, Libra-X)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71787" y="748045"/>
            <a:ext cx="33459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00FF"/>
                </a:solidFill>
                <a:cs typeface="Arial" panose="020B0604020202020204" pitchFamily="34" charset="0"/>
              </a:rPr>
              <a:t>Libra-X</a:t>
            </a:r>
            <a:r>
              <a:rPr lang="en-US" b="1" dirty="0">
                <a:cs typeface="Arial" panose="020B0604020202020204" pitchFamily="34" charset="0"/>
              </a:rPr>
              <a:t> (with Drs. </a:t>
            </a:r>
            <a:r>
              <a:rPr lang="en-US" b="1" dirty="0" err="1">
                <a:cs typeface="Arial" panose="020B0604020202020204" pitchFamily="34" charset="0"/>
              </a:rPr>
              <a:t>Ryoji</a:t>
            </a:r>
            <a:r>
              <a:rPr lang="en-US" b="1" dirty="0">
                <a:cs typeface="Arial" panose="020B0604020202020204" pitchFamily="34" charset="0"/>
              </a:rPr>
              <a:t> Asahi, </a:t>
            </a:r>
            <a:r>
              <a:rPr lang="en-US" b="1" dirty="0" err="1">
                <a:cs typeface="Arial" panose="020B0604020202020204" pitchFamily="34" charset="0"/>
              </a:rPr>
              <a:t>Kosuke</a:t>
            </a:r>
            <a:r>
              <a:rPr lang="en-US" b="1" dirty="0">
                <a:cs typeface="Arial" panose="020B0604020202020204" pitchFamily="34" charset="0"/>
              </a:rPr>
              <a:t> Sato, Ekadashi Pradhan)</a:t>
            </a:r>
          </a:p>
          <a:p>
            <a:pPr algn="ctr" eaLnBrk="1" hangingPunct="1">
              <a:defRPr/>
            </a:pPr>
            <a:endParaRPr lang="en-US" sz="1200" dirty="0"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Sato, Pradhan, Asahi,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PCCP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2018,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20, 25275</a:t>
            </a:r>
          </a:p>
          <a:p>
            <a:pPr algn="ctr"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Pradhan, Sato,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J. Phys.: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Condens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. Matter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30, 484002</a:t>
            </a:r>
          </a:p>
          <a:p>
            <a:pPr algn="ctr">
              <a:defRPr/>
            </a:pPr>
            <a:endParaRPr lang="en-US" sz="12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Interfaces with GAMESS, QE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Added back-reaction for QE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More modularization</a:t>
            </a:r>
          </a:p>
        </p:txBody>
      </p:sp>
      <p:pic>
        <p:nvPicPr>
          <p:cNvPr id="29" name="Picture 28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969" y="2533015"/>
            <a:ext cx="1211743" cy="9088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7218377" y="2040707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Back-reaction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926524" y="3362452"/>
            <a:ext cx="2070778" cy="952500"/>
            <a:chOff x="8923997" y="3248777"/>
            <a:chExt cx="2070778" cy="952500"/>
          </a:xfrm>
        </p:grpSpPr>
        <p:pic>
          <p:nvPicPr>
            <p:cNvPr id="31" name="Picture 2" descr="fmo_0_iso_0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r="20165"/>
            <a:stretch/>
          </p:blipFill>
          <p:spPr bwMode="auto">
            <a:xfrm>
              <a:off x="10103991" y="3312479"/>
              <a:ext cx="890784" cy="83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 descr="fmo_3_iso_0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03" r="18239"/>
            <a:stretch/>
          </p:blipFill>
          <p:spPr bwMode="auto">
            <a:xfrm>
              <a:off x="8923997" y="3248777"/>
              <a:ext cx="1028700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ight Arrow 32"/>
            <p:cNvSpPr/>
            <p:nvPr/>
          </p:nvSpPr>
          <p:spPr>
            <a:xfrm>
              <a:off x="9801403" y="3495929"/>
              <a:ext cx="366086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607" y="3120349"/>
            <a:ext cx="126139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E7A8F0-7406-48CD-A40A-B0F8927C41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0728" y="2519317"/>
            <a:ext cx="1543856" cy="1157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16CF7-9751-E116-4837-BF8749A6BDBA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</p:spTree>
    <p:extLst>
      <p:ext uri="{BB962C8B-B14F-4D97-AF65-F5344CB8AC3E}">
        <p14:creationId xmlns:p14="http://schemas.microsoft.com/office/powerpoint/2010/main" val="9320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6210" y="6074878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2018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5499" y="4364466"/>
            <a:ext cx="3086451" cy="1032621"/>
            <a:chOff x="2687174" y="4377251"/>
            <a:chExt cx="3086451" cy="10326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21" y="4403327"/>
              <a:ext cx="1618504" cy="995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C2A156-30DD-422F-9EEB-B4424CB6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7174" y="4377251"/>
              <a:ext cx="1674098" cy="1032621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4042388" y="4700821"/>
              <a:ext cx="366086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74954" y="3494634"/>
            <a:ext cx="224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Entangled trajectories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27" y="1531493"/>
            <a:ext cx="2199423" cy="1200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765" y="759491"/>
            <a:ext cx="113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173" y="4585833"/>
            <a:ext cx="1922861" cy="9317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27026" y="3757081"/>
            <a:ext cx="2650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 revised.</a:t>
            </a:r>
          </a:p>
          <a:p>
            <a:pPr algn="ctr"/>
            <a:r>
              <a:rPr lang="en-US" dirty="0"/>
              <a:t>TD-ML approach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06272" y="1866277"/>
            <a:ext cx="2827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151, 124107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6684" y="833444"/>
            <a:ext cx="2357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Bastida’s</a:t>
            </a:r>
            <a:r>
              <a:rPr lang="en-US" dirty="0"/>
              <a:t> Boltzmann-corrected Ehrenfest, </a:t>
            </a:r>
            <a:r>
              <a:rPr lang="en-US" dirty="0" err="1"/>
              <a:t>mSDM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5820" y="1260526"/>
            <a:ext cx="2631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 9, 6096-6102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4356" y="6074877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9798" y="6118629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15240" y="6118628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36" y="1601275"/>
            <a:ext cx="1362978" cy="1362978"/>
          </a:xfrm>
          <a:prstGeom prst="rect">
            <a:avLst/>
          </a:prstGeom>
        </p:spPr>
      </p:pic>
      <p:pic>
        <p:nvPicPr>
          <p:cNvPr id="22" name="Picture 21" descr="D:\WORK\BUFFALO\Research\Projects_my\Project_state_reordering_phase_corrections\tests\3D\model3\_fig-0-0-0-q-p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572"/>
            <a:ext cx="1625646" cy="121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99424" y="914336"/>
            <a:ext cx="262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correction for NACs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15226" y="3863035"/>
            <a:ext cx="29267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148, 144106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96645" y="4167170"/>
            <a:ext cx="2850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V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11, 1456-1465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750D53-4CFE-46C8-85AE-65A1969E7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471" y="4867934"/>
            <a:ext cx="897994" cy="8685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04384F-D069-4AB8-9E04-1CA673099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442" y="4682930"/>
            <a:ext cx="1063700" cy="1028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7B832B-E58A-4083-8CC2-7E64374E41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1691" y="4460906"/>
            <a:ext cx="1363674" cy="13189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949403" y="386318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Belyaev-Lebedev</a:t>
            </a:r>
            <a:r>
              <a:rPr lang="en-US" dirty="0"/>
              <a:t> LZ method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7493" y="2316439"/>
            <a:ext cx="2279128" cy="170934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073723" y="1072435"/>
            <a:ext cx="2514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Temen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Jain,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Int. J. Quant. Chem.,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120, e26373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656894" y="753489"/>
            <a:ext cx="199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Many-body NA-MD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2505" y="1645433"/>
            <a:ext cx="1391849" cy="10449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0017" y="1613662"/>
            <a:ext cx="1535637" cy="115289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695229" y="1125773"/>
            <a:ext cx="3546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Shakiba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M.; AVA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JCTC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17, 678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Shakiba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M.; AVA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12, 2444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432006" y="3341078"/>
            <a:ext cx="238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155, 134106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83174" y="2940849"/>
            <a:ext cx="293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Revised DISH, new workflows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423671" y="4385328"/>
            <a:ext cx="238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12, 12119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33" y="2825882"/>
            <a:ext cx="1480463" cy="8197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97" y="2749830"/>
            <a:ext cx="1647068" cy="9359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22" y="4908247"/>
            <a:ext cx="1587367" cy="865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899F88-12F3-3DBB-20D8-210630CF5CF0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</p:spTree>
    <p:extLst>
      <p:ext uri="{BB962C8B-B14F-4D97-AF65-F5344CB8AC3E}">
        <p14:creationId xmlns:p14="http://schemas.microsoft.com/office/powerpoint/2010/main" val="19624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Text Box 34"/>
          <p:cNvSpPr txBox="1">
            <a:spLocks noChangeArrowheads="1"/>
          </p:cNvSpPr>
          <p:nvPr/>
        </p:nvSpPr>
        <p:spPr bwMode="auto">
          <a:xfrm>
            <a:off x="6616166" y="1027888"/>
            <a:ext cx="3815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+mn-lt"/>
              </a:rPr>
              <a:t>Maximize and simplify the re-use, OOP</a:t>
            </a:r>
          </a:p>
        </p:txBody>
      </p:sp>
      <p:sp>
        <p:nvSpPr>
          <p:cNvPr id="29703" name="Text Box 35"/>
          <p:cNvSpPr txBox="1">
            <a:spLocks noChangeArrowheads="1"/>
          </p:cNvSpPr>
          <p:nvPr/>
        </p:nvSpPr>
        <p:spPr bwMode="auto">
          <a:xfrm>
            <a:off x="6616166" y="1492379"/>
            <a:ext cx="43308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linear algebra, integrals,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quantum and classical mechanics/dynamics,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nonadiabatic methods, surface hopping,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IO utilities, model preparation and analysis</a:t>
            </a:r>
          </a:p>
        </p:txBody>
      </p:sp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91391" y="956848"/>
            <a:ext cx="255069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0000FF"/>
                </a:solidFill>
              </a:rPr>
              <a:t>modular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-272341" y="1878004"/>
            <a:ext cx="255897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/>
              <a:t>versatile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272341" y="2833375"/>
            <a:ext cx="545553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C00000"/>
                </a:solidFill>
              </a:rPr>
              <a:t>“methodology discovery”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4225" y="3184485"/>
            <a:ext cx="142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(prototyping)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96012" y="2860848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Use with model problems and atomistic simulations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Python – for convenience, C++ - for efficiency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294341" y="5849112"/>
            <a:ext cx="383650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C00000"/>
                </a:solidFill>
              </a:rPr>
              <a:t>community tool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39779" y="5655213"/>
            <a:ext cx="5492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A platform to adopt the past and latest developments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The developers can understand and contribute to the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6570738" y="3749903"/>
            <a:ext cx="549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Fully-functional tool that can be applied to real (atomistic) systems to study materials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294341" y="3784273"/>
            <a:ext cx="255364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008000"/>
                </a:solidFill>
              </a:rPr>
              <a:t>practical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55" y="4705429"/>
            <a:ext cx="5278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FF"/>
                </a:solidFill>
              </a:rPr>
              <a:t>user-friendly &amp; documented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616166" y="4600450"/>
            <a:ext cx="5401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The code is convenient to users and they have plenty resources – examples and documentation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81374-CA8C-6F42-C270-53A8C635FDC9}"/>
              </a:ext>
            </a:extLst>
          </p:cNvPr>
          <p:cNvSpPr txBox="1"/>
          <p:nvPr/>
        </p:nvSpPr>
        <p:spPr>
          <a:xfrm>
            <a:off x="1452974" y="154174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Philosophy/Vision</a:t>
            </a:r>
          </a:p>
        </p:txBody>
      </p:sp>
    </p:spTree>
    <p:extLst>
      <p:ext uri="{BB962C8B-B14F-4D97-AF65-F5344CB8AC3E}">
        <p14:creationId xmlns:p14="http://schemas.microsoft.com/office/powerpoint/2010/main" val="374368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  <p:bldP spid="3" grpId="0"/>
      <p:bldP spid="22" grpId="0"/>
      <p:bldP spid="6" grpId="0"/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244" y="1352550"/>
            <a:ext cx="1180220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Many codes</a:t>
            </a:r>
            <a:r>
              <a:rPr lang="en-US" sz="2400" dirty="0"/>
              <a:t> (Newton-X, SHARC, NEXMD, FIERBALL, JADE, MOLPRO, PYXAID, PYUNIXMD,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Black-box. Difficult to re-use to formulate other methods,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functionality (high focus, e.g. atomistic of special kind)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Many methods</a:t>
            </a:r>
            <a:r>
              <a:rPr lang="en-US" sz="2400" dirty="0"/>
              <a:t> (FSSH, DISH, A-FSSH, QTAG, QTSH,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always available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always user-friendly (e.g. my experience with PYXAID prototype)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always portable/modular, lack of best coding standards, no version control,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consistency of different codes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Possible redundancies even in the same code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117928-49EC-9E07-5FFC-5CDD463365C4}"/>
              </a:ext>
            </a:extLst>
          </p:cNvPr>
          <p:cNvSpPr txBox="1"/>
          <p:nvPr/>
        </p:nvSpPr>
        <p:spPr>
          <a:xfrm>
            <a:off x="1095774" y="13447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Motivation</a:t>
            </a:r>
          </a:p>
        </p:txBody>
      </p:sp>
    </p:spTree>
    <p:extLst>
      <p:ext uri="{BB962C8B-B14F-4D97-AF65-F5344CB8AC3E}">
        <p14:creationId xmlns:p14="http://schemas.microsoft.com/office/powerpoint/2010/main" val="280001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0625" y="1152525"/>
            <a:ext cx="936871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Adopt the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Modularity (e.g. </a:t>
            </a:r>
            <a:r>
              <a:rPr lang="en-US" sz="2400" dirty="0" err="1"/>
              <a:t>PySCF</a:t>
            </a:r>
            <a:r>
              <a:rPr lang="en-US" sz="2400" dirty="0"/>
              <a:t>, Psi4NumPy, </a:t>
            </a:r>
            <a:r>
              <a:rPr lang="en-US" sz="2400" dirty="0" err="1"/>
              <a:t>PyQuante</a:t>
            </a:r>
            <a:r>
              <a:rPr lang="en-US" sz="2400" dirty="0"/>
              <a:t>, HORTON)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Language standards (Python, C++ vs. Fortran? Hybrid programming)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Testing &amp; Documentations (</a:t>
            </a:r>
            <a:r>
              <a:rPr lang="en-US" sz="2400" dirty="0" err="1"/>
              <a:t>pytest</a:t>
            </a:r>
            <a:r>
              <a:rPr lang="en-US" sz="2400" dirty="0"/>
              <a:t>, </a:t>
            </a:r>
            <a:r>
              <a:rPr lang="en-US" sz="2400" dirty="0" err="1"/>
              <a:t>unittest</a:t>
            </a:r>
            <a:r>
              <a:rPr lang="en-US" sz="2400" dirty="0"/>
              <a:t>, </a:t>
            </a:r>
            <a:r>
              <a:rPr lang="en-US" sz="2400" dirty="0" err="1"/>
              <a:t>Doxygen</a:t>
            </a:r>
            <a:r>
              <a:rPr lang="en-US" sz="2400" dirty="0"/>
              <a:t>/Sphinx)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User/developer training (Workshops, Summer/Winter schools)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Focus on the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Every group has expertise in their field – rely on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Community contributions – PR on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 version control and collaborative workflows via GitHub,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Frequent communication and close collaboration e.g. via Slack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55ACF4-483D-5494-636D-5787AF118155}"/>
              </a:ext>
            </a:extLst>
          </p:cNvPr>
          <p:cNvSpPr txBox="1"/>
          <p:nvPr/>
        </p:nvSpPr>
        <p:spPr>
          <a:xfrm>
            <a:off x="1095774" y="13447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Motivation</a:t>
            </a:r>
          </a:p>
        </p:txBody>
      </p:sp>
    </p:spTree>
    <p:extLst>
      <p:ext uri="{BB962C8B-B14F-4D97-AF65-F5344CB8AC3E}">
        <p14:creationId xmlns:p14="http://schemas.microsoft.com/office/powerpoint/2010/main" val="28409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21571"/>
            <a:ext cx="8424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https://github.com/amber-jain-group-iitb/heom_amber</a:t>
            </a:r>
            <a:r>
              <a:rPr lang="en-US" sz="28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" y="1066800"/>
            <a:ext cx="8213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Amber Jain</a:t>
            </a:r>
            <a:r>
              <a:rPr lang="en-US" sz="2800" dirty="0"/>
              <a:t> – Hierarchical Equations of Motion (HEOM)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76858" y="1328410"/>
            <a:ext cx="2260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src</a:t>
            </a:r>
            <a:r>
              <a:rPr lang="en-US" sz="2800" dirty="0"/>
              <a:t>/</a:t>
            </a:r>
            <a:r>
              <a:rPr lang="en-US" sz="2800" dirty="0" err="1"/>
              <a:t>dyn</a:t>
            </a:r>
            <a:r>
              <a:rPr lang="en-US" sz="2800" dirty="0"/>
              <a:t>/</a:t>
            </a:r>
            <a:r>
              <a:rPr lang="en-US" sz="2800" dirty="0" err="1"/>
              <a:t>heom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91152" y="2719060"/>
            <a:ext cx="5375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https://github.com/tsiangsun/FGR</a:t>
            </a:r>
            <a:r>
              <a:rPr lang="en-US" sz="2800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152" y="2195840"/>
            <a:ext cx="826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Xiang Sun </a:t>
            </a:r>
            <a:r>
              <a:rPr lang="en-US" sz="2800" dirty="0"/>
              <a:t>– (Non)-equilibrium Fermi Golden Rule (FGR)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10860" y="2457450"/>
            <a:ext cx="1129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src</a:t>
            </a:r>
            <a:r>
              <a:rPr lang="en-US" sz="2800" dirty="0"/>
              <a:t>/</a:t>
            </a:r>
            <a:r>
              <a:rPr lang="en-US" sz="2800" dirty="0" err="1"/>
              <a:t>fgr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57150" y="3848100"/>
            <a:ext cx="8380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https://github.com/AnanthGroup/SC-IVR-Code-Package</a:t>
            </a:r>
            <a:r>
              <a:rPr lang="en-US" sz="2800" dirty="0"/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" y="3324880"/>
            <a:ext cx="757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Nandini</a:t>
            </a:r>
            <a:r>
              <a:rPr lang="en-US" sz="2800" b="1" dirty="0"/>
              <a:t> </a:t>
            </a:r>
            <a:r>
              <a:rPr lang="en-US" sz="2800" b="1" dirty="0" err="1"/>
              <a:t>Ananth</a:t>
            </a:r>
            <a:r>
              <a:rPr lang="en-US" sz="2800" b="1" dirty="0"/>
              <a:t> </a:t>
            </a:r>
            <a:r>
              <a:rPr lang="en-US" sz="2800" dirty="0"/>
              <a:t>– Initial value representation (IVR)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76858" y="3586490"/>
            <a:ext cx="1105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src</a:t>
            </a:r>
            <a:r>
              <a:rPr lang="en-US" sz="2800" dirty="0"/>
              <a:t>/</a:t>
            </a:r>
            <a:r>
              <a:rPr lang="en-US" sz="2800" dirty="0" err="1"/>
              <a:t>ivr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1152" y="4445978"/>
            <a:ext cx="10161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Sophya</a:t>
            </a:r>
            <a:r>
              <a:rPr lang="en-US" sz="2800" b="1" dirty="0"/>
              <a:t> </a:t>
            </a:r>
            <a:r>
              <a:rPr lang="en-US" sz="2800" b="1" dirty="0" err="1"/>
              <a:t>Garaschchuk</a:t>
            </a:r>
            <a:r>
              <a:rPr lang="en-US" sz="2800" b="1" dirty="0"/>
              <a:t> </a:t>
            </a:r>
            <a:r>
              <a:rPr lang="en-US" sz="2800" dirty="0"/>
              <a:t>– quantum trajectory guided Gaussians (QTAG)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72651" y="4918757"/>
            <a:ext cx="420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src</a:t>
            </a:r>
            <a:r>
              <a:rPr lang="en-US" sz="2800" dirty="0"/>
              <a:t>/</a:t>
            </a:r>
            <a:r>
              <a:rPr lang="en-US" sz="2800" dirty="0" err="1"/>
              <a:t>libra_py</a:t>
            </a:r>
            <a:r>
              <a:rPr lang="en-US" sz="2800" dirty="0"/>
              <a:t>/dynamics/</a:t>
            </a:r>
            <a:r>
              <a:rPr lang="en-US" sz="2800" dirty="0" err="1"/>
              <a:t>qtag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55590" y="5500360"/>
            <a:ext cx="904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Craig Martens </a:t>
            </a:r>
            <a:r>
              <a:rPr lang="en-US" sz="2800" dirty="0"/>
              <a:t>– quantum trajectory surface hopping  (QTSH)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48169" y="5543056"/>
            <a:ext cx="1783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 progress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523" y="6195367"/>
            <a:ext cx="1920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and more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E56DD-B7F3-7BCB-D37D-8BBB1BA4C5ED}"/>
              </a:ext>
            </a:extLst>
          </p:cNvPr>
          <p:cNvSpPr txBox="1"/>
          <p:nvPr/>
        </p:nvSpPr>
        <p:spPr>
          <a:xfrm>
            <a:off x="1096298" y="11269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Community Tool: Code Contributions/Integration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45176FEE-2B76-8224-9F11-4FA5795B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47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10" y="4733234"/>
            <a:ext cx="1662915" cy="1288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03" y="1638874"/>
            <a:ext cx="2160898" cy="1352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2453" y="674319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2D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39123" y="630644"/>
            <a:ext cx="263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2D heterojunctions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282" y="1488184"/>
            <a:ext cx="1433397" cy="15882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2548" y="3625526"/>
            <a:ext cx="291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Organic heterojunctions</a:t>
            </a:r>
            <a:endParaRPr lang="en-US" dirty="0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2"/>
          <a:stretch>
            <a:fillRect/>
          </a:stretch>
        </p:blipFill>
        <p:spPr bwMode="auto">
          <a:xfrm>
            <a:off x="6434482" y="1423020"/>
            <a:ext cx="1257827" cy="16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634838" y="3467100"/>
            <a:ext cx="342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Quantum Dots &amp; Molecules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62545" y="3301966"/>
            <a:ext cx="187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Perovskites</a:t>
            </a:r>
            <a:endParaRPr lang="en-US" dirty="0"/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40" y="5502575"/>
            <a:ext cx="939542" cy="123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C71BE-76AB-41B1-92BE-7EFB12BF0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515" y="4269513"/>
            <a:ext cx="1498008" cy="11786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B802EC-5F5B-4971-9143-069A200D7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561" y="5424500"/>
            <a:ext cx="1369697" cy="13103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6272" y="4339323"/>
            <a:ext cx="1705702" cy="1038078"/>
          </a:xfrm>
          <a:prstGeom prst="rect">
            <a:avLst/>
          </a:prstGeom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83" y="4255910"/>
            <a:ext cx="126139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816204" y="1096213"/>
            <a:ext cx="27995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Long el al.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653.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4580579" y="1029991"/>
            <a:ext cx="3533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en-US" sz="1200" dirty="0">
                <a:latin typeface="Franklin Gothic Medium" panose="020B0603020102020204" pitchFamily="34" charset="0"/>
              </a:rPr>
              <a:t>Nijamudheen, A.; AVA </a:t>
            </a:r>
            <a:r>
              <a:rPr lang="de-DE" altLang="en-US" sz="1200" i="1" dirty="0">
                <a:latin typeface="Franklin Gothic Medium" panose="020B0603020102020204" pitchFamily="34" charset="0"/>
              </a:rPr>
              <a:t>JPCC</a:t>
            </a:r>
            <a:r>
              <a:rPr lang="de-DE" altLang="en-US" sz="1200" dirty="0">
                <a:latin typeface="Franklin Gothic Medium" panose="020B0603020102020204" pitchFamily="34" charset="0"/>
              </a:rPr>
              <a:t>, </a:t>
            </a:r>
            <a:r>
              <a:rPr lang="de-DE" altLang="en-US" sz="1200" b="1" dirty="0">
                <a:latin typeface="Franklin Gothic Medium" panose="020B0603020102020204" pitchFamily="34" charset="0"/>
              </a:rPr>
              <a:t>2017</a:t>
            </a:r>
            <a:r>
              <a:rPr lang="de-DE" altLang="en-US" sz="1200" dirty="0">
                <a:latin typeface="Franklin Gothic Medium" panose="020B0603020102020204" pitchFamily="34" charset="0"/>
              </a:rPr>
              <a:t>, </a:t>
            </a:r>
            <a:r>
              <a:rPr lang="de-DE" altLang="en-US" sz="1200" i="1" dirty="0">
                <a:latin typeface="Franklin Gothic Medium" panose="020B0603020102020204" pitchFamily="34" charset="0"/>
              </a:rPr>
              <a:t>121,</a:t>
            </a:r>
            <a:r>
              <a:rPr lang="de-DE" altLang="en-US" sz="1200" dirty="0">
                <a:latin typeface="Franklin Gothic Medium" panose="020B0603020102020204" pitchFamily="34" charset="0"/>
              </a:rPr>
              <a:t> 6520</a:t>
            </a:r>
            <a:endParaRPr lang="en-US" altLang="en-US" sz="1200" dirty="0">
              <a:latin typeface="Franklin Gothic Medium" panose="020B0603020102020204" pitchFamily="34" charset="0"/>
            </a:endParaRPr>
          </a:p>
        </p:txBody>
      </p:sp>
      <p:pic>
        <p:nvPicPr>
          <p:cNvPr id="28" name="Picture 15" descr="normal.img-002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t="53108"/>
          <a:stretch/>
        </p:blipFill>
        <p:spPr bwMode="auto">
          <a:xfrm>
            <a:off x="36219" y="1638874"/>
            <a:ext cx="2288977" cy="140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87468" y="4114235"/>
            <a:ext cx="2564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Sato et al.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PCCP,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20, 25275.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69613" y="4211356"/>
            <a:ext cx="2898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Pradhan et al.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JPCM,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30, 484002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6069613" y="3898788"/>
            <a:ext cx="27472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Lin, Y.; AVA </a:t>
            </a:r>
            <a:r>
              <a:rPr lang="en-US" altLang="en-US" sz="1200" i="1" dirty="0"/>
              <a:t>JPCA. </a:t>
            </a:r>
            <a:r>
              <a:rPr lang="en-US" altLang="en-US" sz="1200" b="1" dirty="0"/>
              <a:t>2016</a:t>
            </a:r>
            <a:r>
              <a:rPr lang="en-US" altLang="en-US" sz="1200" dirty="0"/>
              <a:t>, 120, 9028</a:t>
            </a:r>
          </a:p>
        </p:txBody>
      </p:sp>
      <p:sp>
        <p:nvSpPr>
          <p:cNvPr id="33" name="TextBox 18"/>
          <p:cNvSpPr txBox="1">
            <a:spLocks noChangeArrowheads="1"/>
          </p:cNvSpPr>
          <p:nvPr/>
        </p:nvSpPr>
        <p:spPr bwMode="auto">
          <a:xfrm>
            <a:off x="2885345" y="3794406"/>
            <a:ext cx="29785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dirty="0" err="1"/>
              <a:t>Nijamudheen</a:t>
            </a:r>
            <a:r>
              <a:rPr lang="en-US" sz="1200" dirty="0"/>
              <a:t>, A.; AVA </a:t>
            </a:r>
            <a:r>
              <a:rPr lang="en-US" sz="1200" i="1" dirty="0"/>
              <a:t>JPCL</a:t>
            </a:r>
            <a:r>
              <a:rPr lang="en-US" sz="1200" dirty="0"/>
              <a:t> </a:t>
            </a:r>
            <a:r>
              <a:rPr lang="en-US" sz="1200" b="1" dirty="0"/>
              <a:t>2018</a:t>
            </a:r>
            <a:r>
              <a:rPr lang="en-US" sz="1200" dirty="0"/>
              <a:t>, </a:t>
            </a:r>
            <a:r>
              <a:rPr lang="en-US" sz="1200" i="1" dirty="0"/>
              <a:t>9</a:t>
            </a:r>
            <a:r>
              <a:rPr lang="en-US" sz="1200" dirty="0"/>
              <a:t>, 248</a:t>
            </a:r>
          </a:p>
        </p:txBody>
      </p:sp>
      <p:pic>
        <p:nvPicPr>
          <p:cNvPr id="34" name="Picture 33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42" y="5085500"/>
            <a:ext cx="2288684" cy="171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2" descr="qd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3" t="3972" r="24890" b="5484"/>
          <a:stretch>
            <a:fillRect/>
          </a:stretch>
        </p:blipFill>
        <p:spPr bwMode="auto">
          <a:xfrm>
            <a:off x="7550851" y="5554737"/>
            <a:ext cx="1302629" cy="97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 descr="Image result for ub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967930" y="845325"/>
            <a:ext cx="259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Auxiliary Analysis Tools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141" y="1423020"/>
            <a:ext cx="2139613" cy="14129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141" y="3047442"/>
            <a:ext cx="2155857" cy="17167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35" y="4825572"/>
            <a:ext cx="2402883" cy="1784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0DE901-1390-F96D-A033-A5785F2FB6C1}"/>
              </a:ext>
            </a:extLst>
          </p:cNvPr>
          <p:cNvSpPr txBox="1"/>
          <p:nvPr/>
        </p:nvSpPr>
        <p:spPr>
          <a:xfrm>
            <a:off x="816204" y="5191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Practical: Libra in Materials Research</a:t>
            </a:r>
          </a:p>
        </p:txBody>
      </p:sp>
    </p:spTree>
    <p:extLst>
      <p:ext uri="{BB962C8B-B14F-4D97-AF65-F5344CB8AC3E}">
        <p14:creationId xmlns:p14="http://schemas.microsoft.com/office/powerpoint/2010/main" val="41818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1757</Words>
  <Application>Microsoft Office PowerPoint</Application>
  <PresentationFormat>Widescreen</PresentationFormat>
  <Paragraphs>285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Franklin Gothic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 Akimov</cp:lastModifiedBy>
  <cp:revision>66</cp:revision>
  <dcterms:created xsi:type="dcterms:W3CDTF">2021-12-20T14:51:30Z</dcterms:created>
  <dcterms:modified xsi:type="dcterms:W3CDTF">2023-06-08T21:01:17Z</dcterms:modified>
</cp:coreProperties>
</file>